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 SemiBold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Frank Ruhl Libre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rankRuhlLibre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FrankRuhlLibre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4dc9e99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4dc9e99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dc9e994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4dc9e994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e720f2e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4e720f2e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e720f2e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4e720f2e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4e720f2e9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4e720f2e9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4e720f2e9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4e720f2e9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4c8cd3e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4c8cd3e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4e720f2e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4e720f2e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4e720f2e9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4e720f2e9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4e720f2e9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4e720f2e9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fa9313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4fa9313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4e720f2e9_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4e720f2e9_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4e720f2e9_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4e720f2e9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4fa9313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4fa9313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4fa9313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4fa9313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4e720f2e9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4e720f2e9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4e720f2e9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4e720f2e9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4c8cd3e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4c8cd3e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4f7a228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4f7a228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4c8cd3e9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4c8cd3e9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4dc9e994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4dc9e99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4dc9e994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4dc9e994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4dc9e99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4dc9e99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dc9e994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4dc9e99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7490" l="0" r="0" t="749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550" y="480150"/>
            <a:ext cx="2462890" cy="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8" name="Google Shape;58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60" name="Google Shape;6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65" name="Google Shape;6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3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3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7490" l="0" r="0" t="749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&quot;" id="80" name="Google Shape;80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64347" y="371225"/>
            <a:ext cx="1546225" cy="11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5"/>
            <a:ext cx="1821750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83" name="Google Shape;83;p15"/>
          <p:cNvSpPr/>
          <p:nvPr/>
        </p:nvSpPr>
        <p:spPr>
          <a:xfrm>
            <a:off x="166025" y="147625"/>
            <a:ext cx="8830200" cy="48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6" name="Google Shape;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chirin/africa-economic-banking-and-systemic-crisis-data?select=african_crises.csv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Analyzing African Economic, Banking, and Systemic Crises</a:t>
            </a:r>
            <a:r>
              <a:rPr lang="en"/>
              <a:t> </a:t>
            </a:r>
            <a:endParaRPr/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2496200" y="3103630"/>
            <a:ext cx="41514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S3W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Susan, Tommy, Wilfred, Stan</a:t>
            </a:r>
            <a:endParaRPr/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12.01.21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201600" y="27900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 Rate Comparison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89625" y="884475"/>
            <a:ext cx="23418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Exchange rate increased for most countries after independence.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Angola had the most frequent currency crisis with fast increasing exchange rate between 1990 to early 2000s.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CAR had the highest exchange rate of 700 in early 2000s. </a:t>
            </a:r>
            <a:endParaRPr sz="1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574" y="801275"/>
            <a:ext cx="6490426" cy="422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201600" y="0"/>
            <a:ext cx="8535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Exchange Rate Comparison Contd.</a:t>
            </a:r>
            <a:endParaRPr sz="4100"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89625" y="884475"/>
            <a:ext cx="23418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Nigeria had a sharp exchange rate increase from 20 to 100 in year 1999 with currency crisis </a:t>
            </a:r>
            <a:r>
              <a:rPr lang="en" sz="1300"/>
              <a:t>occurring</a:t>
            </a:r>
            <a:r>
              <a:rPr lang="en" sz="1300"/>
              <a:t> same year.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Zambia had the most consecutive </a:t>
            </a:r>
            <a:r>
              <a:rPr lang="en" sz="1300"/>
              <a:t>occurrence</a:t>
            </a:r>
            <a:r>
              <a:rPr lang="en" sz="1300"/>
              <a:t> of </a:t>
            </a:r>
            <a:r>
              <a:rPr lang="en" sz="1300"/>
              <a:t>currency</a:t>
            </a:r>
            <a:r>
              <a:rPr lang="en" sz="1300"/>
              <a:t> crisis between late 1980s to 2000.</a:t>
            </a:r>
            <a:endParaRPr sz="1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600" y="884475"/>
            <a:ext cx="6405423" cy="39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Banking Crisis Density</a:t>
            </a:r>
            <a:endParaRPr sz="4500"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744026"/>
            <a:ext cx="8517299" cy="19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Banking Crisis Count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99" y="1395825"/>
            <a:ext cx="8802401" cy="23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Systemic crisis yearly frequency</a:t>
            </a:r>
            <a:endParaRPr sz="3200"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825" y="1131975"/>
            <a:ext cx="7165373" cy="32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4145100" y="3875525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Year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1261575" y="1451275"/>
            <a:ext cx="22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Systemic Crisis - y axis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587975"/>
            <a:ext cx="8690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Banking Crisis and Systemic Crisis Correlation</a:t>
            </a:r>
            <a:endParaRPr sz="2600"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00" y="1151650"/>
            <a:ext cx="7160899" cy="324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/>
        </p:nvSpPr>
        <p:spPr>
          <a:xfrm>
            <a:off x="3481175" y="3922950"/>
            <a:ext cx="14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Banking crisis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844200" y="1489500"/>
            <a:ext cx="24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Systemic Crisis - y axis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587975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469175" y="1750200"/>
            <a:ext cx="43578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Continuous Features: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Exchange rate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Annual Inflation CPI (Customer Price Index)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950" y="1245875"/>
            <a:ext cx="3954025" cy="29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587975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00" y="1398275"/>
            <a:ext cx="3690875" cy="27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375" y="1530862"/>
            <a:ext cx="3344126" cy="25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587975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2400300" y="2138550"/>
            <a:ext cx="43578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need of Featu</a:t>
            </a:r>
            <a:r>
              <a:rPr lang="en">
                <a:solidFill>
                  <a:srgbClr val="000000"/>
                </a:solidFill>
              </a:rPr>
              <a:t>re Engineer</a:t>
            </a:r>
            <a:r>
              <a:rPr lang="en"/>
              <a:t>Ing?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214" name="Google Shape;214;p35"/>
          <p:cNvSpPr txBox="1"/>
          <p:nvPr/>
        </p:nvSpPr>
        <p:spPr>
          <a:xfrm>
            <a:off x="311700" y="3440975"/>
            <a:ext cx="13203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Max:21989695.22</a:t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Min: -7.67</a:t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Max: 4146.01 </a:t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Min: -28.50213688</a:t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587975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" y="1398275"/>
            <a:ext cx="3760111" cy="287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725" y="1398287"/>
            <a:ext cx="3922845" cy="2943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448400"/>
            <a:ext cx="84249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</a:t>
            </a:r>
            <a:r>
              <a:rPr lang="en" u="sng">
                <a:solidFill>
                  <a:schemeClr val="hlink"/>
                </a:solidFill>
                <a:hlinkClick r:id="rId3"/>
              </a:rPr>
              <a:t>dataset</a:t>
            </a:r>
            <a:r>
              <a:rPr lang="en"/>
              <a:t> is from Kaggle and a subset of a larger dataset from Harvard Business School.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economic and financial crises data from 13 African Countries from 1860 to 2014.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1,059 observations across 14 columns including the year recorded and if a systemic, currency, or other crisis occurred that year.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data is binary.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/>
        </p:nvSpPr>
        <p:spPr>
          <a:xfrm>
            <a:off x="311700" y="3270400"/>
            <a:ext cx="13074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Max: 652.9534143     </a:t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Min: 9.31e-26</a:t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Max: </a:t>
            </a:r>
            <a:r>
              <a:rPr lang="en" sz="850"/>
              <a:t>744.3061387</a:t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Min: 0.0</a:t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</p:txBody>
      </p:sp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587975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2400300" y="2138550"/>
            <a:ext cx="43578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need of Featu</a:t>
            </a:r>
            <a:r>
              <a:rPr lang="en">
                <a:solidFill>
                  <a:srgbClr val="000000"/>
                </a:solidFill>
              </a:rPr>
              <a:t>re Engineer</a:t>
            </a:r>
            <a:r>
              <a:rPr lang="en"/>
              <a:t>Ing?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No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35575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00" y="1722450"/>
            <a:ext cx="3609424" cy="270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425" y="1676725"/>
            <a:ext cx="3663626" cy="27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2549675" y="1210225"/>
            <a:ext cx="5500200" cy="391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Let’s Apply Log Normalization/T</a:t>
            </a:r>
            <a:r>
              <a:rPr lang="en" sz="1400">
                <a:solidFill>
                  <a:schemeClr val="dk2"/>
                </a:solidFill>
              </a:rPr>
              <a:t>ransformations of Inflation</a:t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904850" y="1264525"/>
            <a:ext cx="81339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[Sherlock Holmes:] “The temptation to form premature theories upon insufficient data is the bane of our profession.”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242" name="Google Shape;242;p39"/>
          <p:cNvSpPr txBox="1"/>
          <p:nvPr>
            <p:ph idx="1" type="subTitle"/>
          </p:nvPr>
        </p:nvSpPr>
        <p:spPr>
          <a:xfrm>
            <a:off x="974928" y="3029075"/>
            <a:ext cx="5759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— Arthur Conan Doyle</a:t>
            </a:r>
            <a:endParaRPr sz="3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/>
        </p:nvSpPr>
        <p:spPr>
          <a:xfrm>
            <a:off x="855000" y="1632225"/>
            <a:ext cx="743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6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/>
        </p:nvSpPr>
        <p:spPr>
          <a:xfrm>
            <a:off x="855000" y="1632225"/>
            <a:ext cx="743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Appendix</a:t>
            </a:r>
            <a:endParaRPr b="1"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Steps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448400"/>
            <a:ext cx="84249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 a team and search Kaggle for a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a dataset and share with the group for feedback.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common platform for coding (VS Code and GitHub).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dataset and perform summary statistics and visual data inspection.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the data through charts and graphs.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the data and determine next steps.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04500" y="258800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205750" y="1057850"/>
            <a:ext cx="2268000" cy="2246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Zimbabwe, Angola, and Zambia had the most crises over the observed </a:t>
            </a:r>
            <a:r>
              <a:rPr lang="en"/>
              <a:t>time frame.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313" y="989263"/>
            <a:ext cx="58769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04500" y="30200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Mapping Countries &amp; Crises</a:t>
            </a:r>
            <a:endParaRPr sz="41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325" y="611900"/>
            <a:ext cx="6650943" cy="39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201600" y="27900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Domestic Debt in Default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9875"/>
            <a:ext cx="22713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Angola and Zimbabwe are the only countries with domestic debt among the observed countries.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000" y="740500"/>
            <a:ext cx="6235820" cy="415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201600" y="27900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Debt Comparison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9875"/>
            <a:ext cx="22713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Mauritius is the only country without external debt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400" y="838200"/>
            <a:ext cx="6256199" cy="414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201600" y="27900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Inflation Crises Comparison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9875"/>
            <a:ext cx="22713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South Africa had the least inflation crises among the countries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1536" l="862" r="0" t="0"/>
          <a:stretch/>
        </p:blipFill>
        <p:spPr>
          <a:xfrm>
            <a:off x="2789400" y="838200"/>
            <a:ext cx="6202201" cy="40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201600" y="27900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Inflation CPI Comparison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9875"/>
            <a:ext cx="22713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Angola had the highest peak of inflation CPI of 4000 in the late 90s.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400" y="838200"/>
            <a:ext cx="6256199" cy="36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201600" y="27900"/>
            <a:ext cx="853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Inflation CPI Comparison Contd.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9875"/>
            <a:ext cx="22713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Inflation Annual CPI for other countries.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900" y="746200"/>
            <a:ext cx="6317700" cy="42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